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4" r:id="rId2"/>
  </p:sldMasterIdLst>
  <p:notesMasterIdLst>
    <p:notesMasterId r:id="rId13"/>
  </p:notesMasterIdLst>
  <p:sldIdLst>
    <p:sldId id="256" r:id="rId3"/>
    <p:sldId id="266" r:id="rId4"/>
    <p:sldId id="258" r:id="rId5"/>
    <p:sldId id="259" r:id="rId6"/>
    <p:sldId id="260" r:id="rId7"/>
    <p:sldId id="261" r:id="rId8"/>
    <p:sldId id="265" r:id="rId9"/>
    <p:sldId id="262" r:id="rId10"/>
    <p:sldId id="263" r:id="rId11"/>
    <p:sldId id="264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Lato Black" panose="020F0A02020204030203" pitchFamily="34" charset="0"/>
      <p:bold r:id="rId18"/>
      <p:boldItalic r:id="rId19"/>
    </p:embeddedFont>
    <p:embeddedFont>
      <p:font typeface="Trebuchet MS" panose="020B0603020202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4ID0MW+58A5oAZz0iuzSAYbU9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9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785" autoAdjust="0"/>
  </p:normalViewPr>
  <p:slideViewPr>
    <p:cSldViewPr snapToGrid="0">
      <p:cViewPr varScale="1">
        <p:scale>
          <a:sx n="72" d="100"/>
          <a:sy n="72" d="100"/>
        </p:scale>
        <p:origin x="10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0" name="Google Shape;10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1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2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0A185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06" name="Google Shape;10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2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13" name="Google Shape;11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9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0" name="Google Shape;12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30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India Ink">
  <p:cSld name="TITLE_ONLY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6633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India Ink">
  <p:cSld name="TITLE_ONLY_1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32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02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33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3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/>
          <p:nvPr/>
        </p:nvSpPr>
        <p:spPr>
          <a:xfrm>
            <a:off x="21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4"/>
          <p:cNvSpPr txBox="1">
            <a:spLocks noGrp="1"/>
          </p:cNvSpPr>
          <p:nvPr>
            <p:ph type="title"/>
          </p:nvPr>
        </p:nvSpPr>
        <p:spPr>
          <a:xfrm>
            <a:off x="265500" y="1156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000"/>
              <a:buNone/>
              <a:defRPr sz="2000" b="1">
                <a:solidFill>
                  <a:srgbClr val="1F1F5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0" name="Google Shape;150;p3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>
            <a:endParaRPr/>
          </a:p>
        </p:txBody>
      </p:sp>
      <p:pic>
        <p:nvPicPr>
          <p:cNvPr id="154" name="Google Shape;15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bg>
      <p:bgPr>
        <a:solidFill>
          <a:srgbClr val="1B2E85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43;p19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8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 type="title">
  <p:cSld name="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69025"/>
            <a:ext cx="9144000" cy="1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4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016" y="909925"/>
            <a:ext cx="1260844" cy="315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103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438" y="509891"/>
            <a:ext cx="1356876" cy="339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0" name="Google Shape;170;p3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 + Sig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0"/>
          <p:cNvSpPr txBox="1">
            <a:spLocks noGrp="1"/>
          </p:cNvSpPr>
          <p:nvPr>
            <p:ph type="subTitle" idx="1"/>
          </p:nvPr>
        </p:nvSpPr>
        <p:spPr>
          <a:xfrm>
            <a:off x="349777" y="32840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9500" y="2095500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CUSTOM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42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4" name="Google Shape;184;p42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2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86" name="Google Shape;18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69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CUSTOM_1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43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1" name="Google Shape;191;p43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3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93" name="Google Shape;19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49090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91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6" name="Google Shape;196;p44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4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4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44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44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03" name="Google Shape;20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0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20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3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6" name="Google Shape;206;p45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07" name="Google Shape;20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5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4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45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45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45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45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15" name="Google Shape;21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3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pic>
        <p:nvPicPr>
          <p:cNvPr id="218" name="Google Shape;21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6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4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46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46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46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46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46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46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29" name="Google Shape;22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9">
          <p15:clr>
            <a:srgbClr val="FA7B17"/>
          </p15:clr>
        </p15:guide>
        <p15:guide id="2" pos="1892">
          <p15:clr>
            <a:srgbClr val="FA7B17"/>
          </p15:clr>
        </p15:guide>
        <p15:guide id="3" pos="1934">
          <p15:clr>
            <a:srgbClr val="FA7B17"/>
          </p15:clr>
        </p15:guide>
        <p15:guide id="4" pos="3826">
          <p15:clr>
            <a:srgbClr val="FA7B17"/>
          </p15:clr>
        </p15:guide>
        <p15:guide id="5" pos="3868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2" name="Google Shape;232;p47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7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34" name="Google Shape;23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0" name="Google Shape;240;p48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41" name="Google Shape;241;p48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2" name="Google Shape;242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8" name="Google Shape;248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4" name="Google Shape;254;p50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5" name="Google Shape;255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1" name="Google Shape;261;p51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62" name="Google Shape;26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>
          <p15:clr>
            <a:srgbClr val="FA7B17"/>
          </p15:clr>
        </p15:guide>
        <p15:guide id="2" orient="horz" pos="576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1" type="secHead">
  <p:cSld name="SECTION_HEAD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8" name="Google Shape;268;p5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0A185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2">
  <p:cSld name="SECTION_HEADER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2" name="Google Shape;272;p5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 Frames 4">
  <p:cSld name="CUSTOM_1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1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21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9">
          <p15:clr>
            <a:srgbClr val="FA7B17"/>
          </p15:clr>
        </p15:guide>
        <p15:guide id="2" pos="1892">
          <p15:clr>
            <a:srgbClr val="FA7B17"/>
          </p15:clr>
        </p15:guide>
        <p15:guide id="3" pos="1934">
          <p15:clr>
            <a:srgbClr val="FA7B17"/>
          </p15:clr>
        </p15:guide>
        <p15:guide id="4" pos="3826">
          <p15:clr>
            <a:srgbClr val="FA7B17"/>
          </p15:clr>
        </p15:guide>
        <p15:guide id="5" pos="3868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5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79" name="Google Shape;279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55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6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6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87" name="Google Shape;28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56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91" name="Google Shape;29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7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95" name="Google Shape;295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57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99" name="Google Shape;29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5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6" name="Google Shape;306;p5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07" name="Google Shape;30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>
            <a:endParaRPr/>
          </a:p>
        </p:txBody>
      </p:sp>
      <p:pic>
        <p:nvPicPr>
          <p:cNvPr id="310" name="Google Shape;31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+ Footer">
  <p:cSld name="CAPTION_ONLY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6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ia Ink" type="blank">
  <p:cSld name="BLANK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asant">
  <p:cSld name="CUSTOM_9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Kohl">
  <p:cSld name="CUSTOM_9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3" name="Google Shape;7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0" name="Google Shape;8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1" name="Google Shape;9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7" name="Google Shape;9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>
          <p15:clr>
            <a:srgbClr val="FA7B17"/>
          </p15:clr>
        </p15:guide>
        <p15:guide id="2" orient="horz" pos="576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/>
              <a:buNone/>
              <a:defRPr sz="2800" b="0" i="0" u="none" strike="noStrike" cap="none">
                <a:solidFill>
                  <a:srgbClr val="1F1F5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70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/>
              <a:buNone/>
              <a:defRPr sz="2800" b="0" i="0" u="none" strike="noStrike" cap="none">
                <a:solidFill>
                  <a:srgbClr val="1F1F5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w-Apx06xrk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www.youtube.com/watch?v=anVFC81_mt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obvads-prediction.cognitiveservices.azure.com/customvision/v3.0/Prediction/d06d966a-c9d7-45ac-89af-5ff81f78ef37/detect/iterations/Iteration4/ur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obvads-prediction.cognitiveservices.azure.com/customvision/v3.0/Prediction/d06d966a-c9d7-45ac-89af-5ff81f78ef37/detect/iterations/Iteration4/imag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"/>
          <p:cNvSpPr txBox="1">
            <a:spLocks noGrp="1"/>
          </p:cNvSpPr>
          <p:nvPr>
            <p:ph type="title"/>
          </p:nvPr>
        </p:nvSpPr>
        <p:spPr>
          <a:xfrm>
            <a:off x="0" y="1371600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900" u="sng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Bank of Baroda Hackathon - 2022                       </a:t>
            </a:r>
            <a:endParaRPr sz="2900" u="sng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1"/>
          <p:cNvSpPr txBox="1"/>
          <p:nvPr/>
        </p:nvSpPr>
        <p:spPr>
          <a:xfrm>
            <a:off x="0" y="2161275"/>
            <a:ext cx="6192300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9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Team Name : VADS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9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1"/>
          <p:cNvSpPr txBox="1"/>
          <p:nvPr/>
        </p:nvSpPr>
        <p:spPr>
          <a:xfrm>
            <a:off x="158562" y="2698032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67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team bio :</a:t>
            </a:r>
            <a:r>
              <a:rPr lang="en-IN" sz="167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Stabbing action detection in ATM Kiosks– Academia (4 Members)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7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Research Interest: Video Analytics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7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Published Papers: 60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7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Industry Project Completed: 2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Date : 20.09.2022</a:t>
            </a:r>
            <a:endParaRPr sz="120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1" name="Google Shape;34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450" y="270350"/>
            <a:ext cx="2235228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"/>
          <p:cNvSpPr txBox="1"/>
          <p:nvPr/>
        </p:nvSpPr>
        <p:spPr>
          <a:xfrm>
            <a:off x="6807450" y="117575"/>
            <a:ext cx="238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Technology Partner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dirty="0"/>
              <a:t>Thank You</a:t>
            </a:r>
            <a:endParaRPr sz="3600" dirty="0"/>
          </a:p>
        </p:txBody>
      </p:sp>
      <p:sp>
        <p:nvSpPr>
          <p:cNvPr id="390" name="Google Shape;390;p9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 dirty="0"/>
              <a:t>Team member names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" sz="1500" dirty="0"/>
              <a:t>Dr.B.Yogameena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" sz="1500" dirty="0"/>
              <a:t>Dr.K.Menaka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" sz="1500" dirty="0"/>
              <a:t>Ms. K.Iyshwarya Ratthi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" sz="1500" dirty="0"/>
              <a:t>Dr.S.Saravana Perumaal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57978" y="274834"/>
            <a:ext cx="8341675" cy="918722"/>
          </a:xfrm>
        </p:spPr>
        <p:txBody>
          <a:bodyPr/>
          <a:lstStyle/>
          <a:p>
            <a:pPr marL="0" lvl="0" indent="0" algn="just">
              <a:lnSpc>
                <a:spcPct val="100000"/>
              </a:lnSpc>
              <a:buClr>
                <a:srgbClr val="000000"/>
              </a:buClr>
              <a:buNone/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</a:rPr>
              <a:t>Abnormal Activity: Stabbing Attack at ATM Kiosks and Banks</a:t>
            </a:r>
          </a:p>
          <a:p>
            <a:pPr>
              <a:lnSpc>
                <a:spcPct val="100000"/>
              </a:lnSpc>
            </a:pPr>
            <a:r>
              <a:rPr lang="en-IN" dirty="0"/>
              <a:t>Carrying weapons inside ATM and bank premises is an abnormal activity.</a:t>
            </a:r>
          </a:p>
          <a:p>
            <a:pPr>
              <a:lnSpc>
                <a:spcPct val="100000"/>
              </a:lnSpc>
            </a:pPr>
            <a:r>
              <a:rPr lang="en-IN" dirty="0"/>
              <a:t>An </a:t>
            </a:r>
            <a:r>
              <a:rPr lang="en-US" dirty="0"/>
              <a:t>assailant can attack a customer/ bank employee or damage the ATM kiosks using knife, sickle, hammer, crowbar/digging bar and Gun which needs attention to prevent the crimes and increase the safety.</a:t>
            </a:r>
          </a:p>
          <a:p>
            <a:pPr>
              <a:lnSpc>
                <a:spcPct val="100000"/>
              </a:lnSpc>
            </a:pPr>
            <a:r>
              <a:rPr lang="en-IN" dirty="0"/>
              <a:t>Real-World CCTV footages collected from various resources (India and Global)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AdvTT5ada87cc"/>
                <a:ea typeface="Times New Roman" panose="02020603050405020304" pitchFamily="18" charset="0"/>
              </a:rPr>
              <a:t>Samples of </a:t>
            </a:r>
            <a:r>
              <a:rPr lang="en-US" dirty="0">
                <a:solidFill>
                  <a:srgbClr val="000000"/>
                </a:solidFill>
                <a:latin typeface="AdvTT5ada87cc"/>
                <a:ea typeface="Times New Roman" panose="02020603050405020304" pitchFamily="18" charset="0"/>
              </a:rPr>
              <a:t>such violent events happened are: Bangalore ATM footage (2013) </a:t>
            </a:r>
            <a:r>
              <a:rPr lang="en-US" dirty="0">
                <a:latin typeface="AdvTT5ada87cc"/>
                <a:ea typeface="Times New Roman" panose="02020603050405020304" pitchFamily="18" charset="0"/>
              </a:rPr>
              <a:t>(</a:t>
            </a:r>
            <a:r>
              <a:rPr lang="en-IN" dirty="0">
                <a:latin typeface="AdvTT5ada87cc"/>
                <a:ea typeface="Times New Roman" panose="02020603050405020304" pitchFamily="18" charset="0"/>
                <a:hlinkClick r:id="rId2"/>
              </a:rPr>
              <a:t>https://www.youtube.com/watch?v=anVFC81_mtc</a:t>
            </a:r>
            <a:r>
              <a:rPr lang="en-IN" dirty="0">
                <a:latin typeface="AdvTT5ada87cc"/>
                <a:ea typeface="Times New Roman" panose="02020603050405020304" pitchFamily="18" charset="0"/>
              </a:rPr>
              <a:t>) a</a:t>
            </a:r>
            <a:r>
              <a:rPr lang="en-US" dirty="0" err="1">
                <a:solidFill>
                  <a:srgbClr val="000000"/>
                </a:solidFill>
                <a:latin typeface="AdvTT5ada87cc"/>
                <a:ea typeface="Times New Roman" panose="02020603050405020304" pitchFamily="18" charset="0"/>
              </a:rPr>
              <a:t>nd</a:t>
            </a:r>
            <a:r>
              <a:rPr lang="en-US" dirty="0">
                <a:solidFill>
                  <a:srgbClr val="000000"/>
                </a:solidFill>
                <a:latin typeface="AdvTT5ada87cc"/>
                <a:ea typeface="Times New Roman" panose="02020603050405020304" pitchFamily="18" charset="0"/>
              </a:rPr>
              <a:t> China ATM footage </a:t>
            </a:r>
            <a:r>
              <a:rPr lang="en-US" dirty="0">
                <a:solidFill>
                  <a:srgbClr val="FFFF00"/>
                </a:solidFill>
                <a:latin typeface="AdvTT5ada87cc"/>
                <a:ea typeface="Times New Roman" panose="02020603050405020304" pitchFamily="18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AdvTT5ada87cc"/>
                <a:ea typeface="Times New Roman" panose="02020603050405020304" pitchFamily="18" charset="0"/>
              </a:rPr>
              <a:t> (</a:t>
            </a:r>
            <a:r>
              <a:rPr lang="en-IN" dirty="0">
                <a:latin typeface="AdvTT5ada87cc"/>
                <a:ea typeface="Calibri" panose="020F0502020204030204" pitchFamily="34" charset="0"/>
                <a:hlinkClick r:id="rId3"/>
              </a:rPr>
              <a:t>https://youtu.be/Yw-Apx06xrk</a:t>
            </a:r>
            <a:r>
              <a:rPr lang="en-IN" dirty="0">
                <a:latin typeface="AdvTT5ada87cc"/>
                <a:ea typeface="Times New Roman" panose="02020603050405020304" pitchFamily="18" charset="0"/>
              </a:rPr>
              <a:t>).</a:t>
            </a:r>
            <a:r>
              <a:rPr lang="en-US" dirty="0">
                <a:latin typeface="AdvTT5ada87cc"/>
              </a:rPr>
              <a:t> </a:t>
            </a:r>
            <a:endParaRPr lang="en-IN" dirty="0"/>
          </a:p>
          <a:p>
            <a:pPr algn="just">
              <a:lnSpc>
                <a:spcPct val="100000"/>
              </a:lnSpc>
            </a:pPr>
            <a:r>
              <a:rPr lang="en-US" dirty="0">
                <a:latin typeface="AdvTT5ada87cc"/>
              </a:rPr>
              <a:t>It is very challenging to detect such stabbing attacks in a restricted environment like ATM and Banks. 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latin typeface="AdvTT5ada87cc"/>
              </a:rPr>
              <a:t>Hence, the aim of the proposed system is to develop an Intelligent video analytics for ATM surveillance applications for detecting the stabbing action happening inside the ATM.</a:t>
            </a:r>
            <a:endParaRPr lang="en-US" sz="1100" dirty="0">
              <a:solidFill>
                <a:srgbClr val="00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6996005" y="3282802"/>
            <a:ext cx="2020996" cy="1630921"/>
            <a:chOff x="4111136" y="139103"/>
            <a:chExt cx="2356757" cy="19364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14349" t="1563" r="15080" b="8333"/>
            <a:stretch/>
          </p:blipFill>
          <p:spPr>
            <a:xfrm>
              <a:off x="4111136" y="139103"/>
              <a:ext cx="2356757" cy="193644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227320" y="556260"/>
              <a:ext cx="1181100" cy="5334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81580" y="3282802"/>
            <a:ext cx="2025620" cy="1630921"/>
            <a:chOff x="6612069" y="139103"/>
            <a:chExt cx="2366760" cy="19364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2069" y="139103"/>
              <a:ext cx="2366760" cy="193644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7734300" y="729350"/>
              <a:ext cx="342900" cy="5334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6164" y="3282802"/>
            <a:ext cx="2062340" cy="1636253"/>
            <a:chOff x="249060" y="2948447"/>
            <a:chExt cx="2367139" cy="193675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060" y="2948447"/>
              <a:ext cx="2367139" cy="193675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638300" y="3383422"/>
              <a:ext cx="317500" cy="5334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17542" y="3282803"/>
            <a:ext cx="1905000" cy="1630920"/>
            <a:chOff x="2781300" y="2948447"/>
            <a:chExt cx="2446020" cy="193675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/>
            <a:srcRect l="9420" t="2747" r="9647" b="76"/>
            <a:stretch/>
          </p:blipFill>
          <p:spPr>
            <a:xfrm>
              <a:off x="2781300" y="2948447"/>
              <a:ext cx="2446020" cy="193675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027540" y="2948447"/>
              <a:ext cx="994018" cy="150177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Google Shape;347;p2"/>
          <p:cNvSpPr txBox="1">
            <a:spLocks noGrp="1"/>
          </p:cNvSpPr>
          <p:nvPr>
            <p:ph type="title"/>
          </p:nvPr>
        </p:nvSpPr>
        <p:spPr>
          <a:xfrm>
            <a:off x="200798" y="-13166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/>
              <a:t>Problem Statement: Any activity that needs attention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73149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</a:rPr>
              <a:t>User Segment &amp; Pain Points</a:t>
            </a:r>
            <a:endParaRPr sz="2000"/>
          </a:p>
        </p:txBody>
      </p:sp>
      <p:sp>
        <p:nvSpPr>
          <p:cNvPr id="354" name="Google Shape;354;p3"/>
          <p:cNvSpPr txBox="1"/>
          <p:nvPr/>
        </p:nvSpPr>
        <p:spPr>
          <a:xfrm>
            <a:off x="452700" y="805550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Which user /advertiser segment would be early adopter of your product &amp; why?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Bank sectors (Public/Private) – To prevent  the crime and increase the safety of customers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Law and Order (Crime Investigation) – Evidence as well as alarm can be made at the right time.</a:t>
            </a:r>
          </a:p>
          <a:p>
            <a:pPr marR="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R="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Reason: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Customer safety is very important – At right time the alarm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Finance is also to be handled safely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sz="1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"/>
          <p:cNvSpPr txBox="1"/>
          <p:nvPr/>
        </p:nvSpPr>
        <p:spPr>
          <a:xfrm>
            <a:off x="383628" y="444835"/>
            <a:ext cx="8644133" cy="4136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What are the alternatives/competitive products for the problem you are solving?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Inside the city, the control is possible y the securities. Areas beyond the city-limit, we can not monitor 24X7. Even the securities are attacked by the stabbers. 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 per our knowledge, no surveillance products are there with the automated stabbing action alert system.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We have published one paper in CVIP 2020. (Prototype -1) – GMM+YOLOv3/YOLOv5+Lucas Kanade Motion estimation framewwork</a:t>
            </a:r>
          </a:p>
          <a:p>
            <a:pPr marL="285750" indent="-28575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Research towards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complex activities  such as, </a:t>
            </a:r>
            <a:r>
              <a:rPr lang="en-US" sz="1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person stabbing with a knife, a person shooting with a Gun are budding.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"/>
          <p:cNvSpPr txBox="1">
            <a:spLocks noGrp="1"/>
          </p:cNvSpPr>
          <p:nvPr>
            <p:ph type="title"/>
          </p:nvPr>
        </p:nvSpPr>
        <p:spPr>
          <a:xfrm>
            <a:off x="3422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Pre-Requisite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"/>
          <p:cNvSpPr txBox="1">
            <a:spLocks noGrp="1"/>
          </p:cNvSpPr>
          <p:nvPr>
            <p:ph type="title"/>
          </p:nvPr>
        </p:nvSpPr>
        <p:spPr>
          <a:xfrm>
            <a:off x="4" y="81860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rgbClr val="4A4548"/>
                </a:solidFill>
                <a:highlight>
                  <a:srgbClr val="FFFFFF"/>
                </a:highlight>
              </a:rPr>
              <a:t>Azure tools or resources</a:t>
            </a:r>
            <a:endParaRPr sz="2000"/>
          </a:p>
        </p:txBody>
      </p:sp>
      <p:sp>
        <p:nvSpPr>
          <p:cNvPr id="366" name="Google Shape;366;p5"/>
          <p:cNvSpPr txBox="1">
            <a:spLocks noGrp="1"/>
          </p:cNvSpPr>
          <p:nvPr>
            <p:ph type="title"/>
          </p:nvPr>
        </p:nvSpPr>
        <p:spPr>
          <a:xfrm>
            <a:off x="186434" y="1504919"/>
            <a:ext cx="8612655" cy="152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  <a:t>Azure tools or resources which are likely to be used by you for the prototype, if your idea gets selected</a:t>
            </a: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  <a:t>We have developed using Python. We have used customvision-object detection model from the Azure resources.</a:t>
            </a: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  <a:t>Prediction API:</a:t>
            </a: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  <a:t>To use Image url: </a:t>
            </a:r>
            <a:r>
              <a:rPr lang="en-IN" sz="1400" b="0" dirty="0">
                <a:solidFill>
                  <a:srgbClr val="4A4548"/>
                </a:solidFill>
                <a:highlight>
                  <a:srgbClr val="FFFFFF"/>
                </a:highlight>
                <a:hlinkClick r:id="rId3"/>
              </a:rPr>
              <a:t>https://bobvads-prediction.cognitiveservices.azure.com/customvision/v3.0/Prediction/d06d966a-c9d7-45ac-89af-5ff81f78ef37/detect/iterations/Iteration4/url</a:t>
            </a:r>
            <a:br>
              <a:rPr lang="en-I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-IN" sz="1400" b="0" dirty="0">
                <a:solidFill>
                  <a:srgbClr val="4A4548"/>
                </a:solidFill>
                <a:highlight>
                  <a:srgbClr val="FFFFFF"/>
                </a:highlight>
              </a:rPr>
              <a:t>To use image file : </a:t>
            </a:r>
            <a:r>
              <a:rPr lang="en-IN" sz="1400" b="0" dirty="0">
                <a:solidFill>
                  <a:srgbClr val="4A4548"/>
                </a:solidFill>
                <a:highlight>
                  <a:srgbClr val="FFFFFF"/>
                </a:highlight>
                <a:hlinkClick r:id="rId4"/>
              </a:rPr>
              <a:t>https://bobvads-prediction.cognitiveservices.azure.com/customvision/v3.0/Prediction/d06d966a-c9d7-45ac-89af-5ff81f78ef37/detect/iterations/Iteration4/image</a:t>
            </a:r>
            <a:br>
              <a:rPr lang="en-I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endParaRPr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Any Supporting Functional Documents</a:t>
            </a:r>
            <a:endParaRPr sz="2000"/>
          </a:p>
        </p:txBody>
      </p:sp>
      <p:sp>
        <p:nvSpPr>
          <p:cNvPr id="372" name="Google Shape;372;p6"/>
          <p:cNvSpPr txBox="1"/>
          <p:nvPr/>
        </p:nvSpPr>
        <p:spPr>
          <a:xfrm>
            <a:off x="349699" y="560258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Present your solution, talk about methodology, architecture &amp; scalability</a:t>
            </a: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0D257A-038C-D064-E45B-580B060D8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0" b="7700"/>
          <a:stretch/>
        </p:blipFill>
        <p:spPr>
          <a:xfrm>
            <a:off x="85636" y="915514"/>
            <a:ext cx="4486364" cy="243167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972B91F-A39F-1C87-A495-D428C6022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371295"/>
              </p:ext>
            </p:extLst>
          </p:nvPr>
        </p:nvGraphicFramePr>
        <p:xfrm>
          <a:off x="4572000" y="966438"/>
          <a:ext cx="4427070" cy="3858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6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Various Conditions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Training Images for knife</a:t>
                      </a:r>
                      <a:r>
                        <a:rPr lang="en-IN" sz="11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in hand detection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747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05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 (Blurred)</a:t>
                      </a:r>
                      <a:endParaRPr lang="en-IN" sz="105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rowSpan="10">
                  <a:txBody>
                    <a:bodyPr/>
                    <a:lstStyle/>
                    <a:p>
                      <a:endParaRPr lang="en-IN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747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05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Left </a:t>
                      </a:r>
                      <a:endParaRPr lang="en-IN" sz="105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747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05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Right</a:t>
                      </a:r>
                      <a:endParaRPr lang="en-IN" sz="105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747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05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Obtuse </a:t>
                      </a:r>
                      <a:endParaRPr lang="en-IN" sz="105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235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05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Obtuse (Blurred)</a:t>
                      </a:r>
                      <a:endParaRPr lang="en-IN" sz="105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235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05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Reflex (Blurred)</a:t>
                      </a:r>
                      <a:endParaRPr lang="en-IN" sz="105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747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05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Reflex </a:t>
                      </a:r>
                      <a:endParaRPr lang="en-IN" sz="105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8235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05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Downwards </a:t>
                      </a:r>
                      <a:endParaRPr lang="en-IN" sz="105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747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05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Targeting Upwards </a:t>
                      </a:r>
                      <a:endParaRPr lang="en-IN" sz="105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7493"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  <a:spcAft>
                          <a:spcPts val="0"/>
                        </a:spcAft>
                      </a:pPr>
                      <a:r>
                        <a:rPr lang="en-AU" sz="105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Target (Blur, Excess Blur and Normal)</a:t>
                      </a:r>
                      <a:endParaRPr lang="en-IN" sz="105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1435" marR="51435" marT="0" marB="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8" name="Picture 7" descr="Knife tabimgs">
            <a:extLst>
              <a:ext uri="{FF2B5EF4-FFF2-40B4-BE49-F238E27FC236}">
                <a16:creationId xmlns:a16="http://schemas.microsoft.com/office/drawing/2014/main" id="{511A8F24-C960-7738-B1A5-B7475E280CE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74"/>
          <a:stretch/>
        </p:blipFill>
        <p:spPr bwMode="auto">
          <a:xfrm>
            <a:off x="5842497" y="1127704"/>
            <a:ext cx="3156573" cy="113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Knife tabimgs">
            <a:extLst>
              <a:ext uri="{FF2B5EF4-FFF2-40B4-BE49-F238E27FC236}">
                <a16:creationId xmlns:a16="http://schemas.microsoft.com/office/drawing/2014/main" id="{511A8F24-C960-7738-B1A5-B7475E280CE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39" b="39959"/>
          <a:stretch/>
        </p:blipFill>
        <p:spPr bwMode="auto">
          <a:xfrm>
            <a:off x="5842497" y="2270643"/>
            <a:ext cx="3156573" cy="90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Knife tabimgs">
            <a:extLst>
              <a:ext uri="{FF2B5EF4-FFF2-40B4-BE49-F238E27FC236}">
                <a16:creationId xmlns:a16="http://schemas.microsoft.com/office/drawing/2014/main" id="{511A8F24-C960-7738-B1A5-B7475E280CE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98" b="490"/>
          <a:stretch/>
        </p:blipFill>
        <p:spPr bwMode="auto">
          <a:xfrm>
            <a:off x="5842497" y="3201938"/>
            <a:ext cx="3156573" cy="15551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3BCE272-9125-38FA-449B-C9D2F808C16B}"/>
              </a:ext>
            </a:extLst>
          </p:cNvPr>
          <p:cNvSpPr/>
          <p:nvPr/>
        </p:nvSpPr>
        <p:spPr>
          <a:xfrm>
            <a:off x="4296121" y="4748766"/>
            <a:ext cx="48478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AU" sz="1200" b="1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Fig. 2.  </a:t>
            </a:r>
            <a:r>
              <a:rPr lang="en-AU" sz="1200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Training images of ‘knife-in-hand’ acquired in challenging environments</a:t>
            </a:r>
            <a:endParaRPr lang="en-IN" sz="1200" dirty="0">
              <a:effectLst/>
              <a:latin typeface="Lato" panose="020B0604020202020204" charset="0"/>
              <a:ea typeface="Lato" panose="020B0604020202020204" charset="0"/>
              <a:cs typeface="Lato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BCE272-9125-38FA-449B-C9D2F808C16B}"/>
              </a:ext>
            </a:extLst>
          </p:cNvPr>
          <p:cNvSpPr/>
          <p:nvPr/>
        </p:nvSpPr>
        <p:spPr>
          <a:xfrm>
            <a:off x="-61785" y="3186505"/>
            <a:ext cx="47194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AU" sz="1200" b="1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Fig. 1.  </a:t>
            </a:r>
            <a:r>
              <a:rPr lang="en-AU" sz="1200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Overview of the proposed hybrid stabbing action detection framework.</a:t>
            </a:r>
            <a:endParaRPr lang="en-IN" sz="1200" dirty="0">
              <a:effectLst/>
              <a:latin typeface="Lato" panose="020B0604020202020204" charset="0"/>
              <a:ea typeface="Lato" panose="020B0604020202020204" charset="0"/>
              <a:cs typeface="Lato" panose="020B060402020202020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34F460-4C41-4268-447F-3679B715A1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204" b="21570"/>
          <a:stretch/>
        </p:blipFill>
        <p:spPr>
          <a:xfrm>
            <a:off x="279427" y="4607438"/>
            <a:ext cx="4016694" cy="494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34F460-4C41-4268-447F-3679B715A1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056"/>
          <a:stretch/>
        </p:blipFill>
        <p:spPr>
          <a:xfrm>
            <a:off x="279427" y="3597561"/>
            <a:ext cx="4016694" cy="10011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B829-8BF8-C575-0B6A-BF7BB99C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Stabbing Action Detection in ATM Kiosks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42CCA-835A-AB98-D3E1-63992A4A9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708" y="3529100"/>
            <a:ext cx="4559100" cy="377700"/>
          </a:xfrm>
        </p:spPr>
        <p:txBody>
          <a:bodyPr/>
          <a:lstStyle/>
          <a:p>
            <a:r>
              <a:rPr lang="en-IN" dirty="0"/>
              <a:t>A societal conscious framework</a:t>
            </a:r>
          </a:p>
        </p:txBody>
      </p:sp>
    </p:spTree>
    <p:extLst>
      <p:ext uri="{BB962C8B-B14F-4D97-AF65-F5344CB8AC3E}">
        <p14:creationId xmlns:p14="http://schemas.microsoft.com/office/powerpoint/2010/main" val="531110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</a:rPr>
              <a:t>Key Differentiators &amp; Adoption Plan</a:t>
            </a:r>
            <a:endParaRPr sz="2000"/>
          </a:p>
        </p:txBody>
      </p:sp>
      <p:sp>
        <p:nvSpPr>
          <p:cNvPr id="378" name="Google Shape;378;p7"/>
          <p:cNvSpPr txBox="1"/>
          <p:nvPr/>
        </p:nvSpPr>
        <p:spPr>
          <a:xfrm>
            <a:off x="512375" y="1151300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How is your solution better than alternatives and how do you plan to build adoption?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7481" y="1558257"/>
            <a:ext cx="4301508" cy="3223808"/>
          </a:xfrm>
          <a:prstGeom prst="rect">
            <a:avLst/>
          </a:prstGeom>
          <a:solidFill>
            <a:srgbClr val="FFF9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FF175-2968-1BFF-B3FC-C9C79FC28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3" y="1705232"/>
            <a:ext cx="4189263" cy="30768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67237" y="1558257"/>
            <a:ext cx="4301508" cy="3223808"/>
          </a:xfrm>
          <a:prstGeom prst="rect">
            <a:avLst/>
          </a:prstGeom>
          <a:solidFill>
            <a:srgbClr val="FFF9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A9AD68-8295-D5E0-BA8D-9DCA9E5DD6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2816" t="16723" r="13834" b="2222"/>
          <a:stretch/>
        </p:blipFill>
        <p:spPr>
          <a:xfrm>
            <a:off x="4701638" y="1613209"/>
            <a:ext cx="4267107" cy="31139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"/>
          <p:cNvSpPr txBox="1"/>
          <p:nvPr/>
        </p:nvSpPr>
        <p:spPr>
          <a:xfrm>
            <a:off x="0" y="0"/>
            <a:ext cx="920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1F1F50"/>
                </a:solidFill>
                <a:latin typeface="Lato"/>
                <a:ea typeface="Lato"/>
                <a:cs typeface="Lato"/>
                <a:sym typeface="Lato"/>
              </a:rPr>
              <a:t>GitHub Repository Link &amp; </a:t>
            </a:r>
            <a:r>
              <a:rPr lang="en" sz="2000" b="1" i="0" u="none" strike="noStrike" cap="none">
                <a:solidFill>
                  <a:srgbClr val="4A454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supporting diagrams, screenshots, if any</a:t>
            </a:r>
            <a:endParaRPr sz="2000" b="1" i="0" u="none" strike="noStrike" cap="none">
              <a:solidFill>
                <a:srgbClr val="1F1F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8"/>
          <p:cNvSpPr txBox="1"/>
          <p:nvPr/>
        </p:nvSpPr>
        <p:spPr>
          <a:xfrm>
            <a:off x="0" y="347880"/>
            <a:ext cx="838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How far it can go?</a:t>
            </a: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C9341-27EA-3715-5ED3-C8BD15E03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43" t="24558" r="32060" b="9303"/>
          <a:stretch/>
        </p:blipFill>
        <p:spPr>
          <a:xfrm>
            <a:off x="3869071" y="748080"/>
            <a:ext cx="5171611" cy="4395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F5F1B01-EAFC-DB41-32A0-5DB08DDB5CCF}"/>
              </a:ext>
            </a:extLst>
          </p:cNvPr>
          <p:cNvSpPr txBox="1">
            <a:spLocks/>
          </p:cNvSpPr>
          <p:nvPr/>
        </p:nvSpPr>
        <p:spPr>
          <a:xfrm>
            <a:off x="12358" y="743772"/>
            <a:ext cx="3773476" cy="108179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It can be extended using YOLO v5 and YOLO v7 to improve the accuracy.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To reduce the false positives, we can improve the network architecture in each stage.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Lato" panose="020B0604020202020204" charset="0"/>
              <a:ea typeface="Lato" panose="020B0604020202020204" charset="0"/>
              <a:cs typeface="Lato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E32B1-3CEB-B96E-8EDA-F9D48C92B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7" y="1874996"/>
            <a:ext cx="3773476" cy="27994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A76076-E20B-09BA-5A9F-11E0DF667DB6}"/>
              </a:ext>
            </a:extLst>
          </p:cNvPr>
          <p:cNvSpPr/>
          <p:nvPr/>
        </p:nvSpPr>
        <p:spPr>
          <a:xfrm>
            <a:off x="12357" y="4558954"/>
            <a:ext cx="3901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200" b="1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 Table 2 </a:t>
            </a:r>
            <a:r>
              <a:rPr lang="en-AU" sz="1200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mAP (%) of the ‘knife-in-hand’ detection using CNN, Fast R-CNN, Faster R-CNN(λ=10), </a:t>
            </a:r>
            <a:r>
              <a:rPr lang="en-AU" sz="1200" dirty="0" err="1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Yolo</a:t>
            </a:r>
            <a:r>
              <a:rPr lang="en-AU" sz="1200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, </a:t>
            </a:r>
            <a:r>
              <a:rPr lang="en-AU" sz="1200" dirty="0" err="1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Yolo</a:t>
            </a:r>
            <a:r>
              <a:rPr lang="en-AU" sz="1200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 v2 and </a:t>
            </a:r>
            <a:r>
              <a:rPr lang="en-AU" sz="1200" dirty="0" err="1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Yolo</a:t>
            </a:r>
            <a:r>
              <a:rPr lang="en-AU" sz="1200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 v3</a:t>
            </a:r>
            <a:endParaRPr lang="en-IN" sz="1200" dirty="0">
              <a:latin typeface="Lato" panose="020B0604020202020204" charset="0"/>
              <a:ea typeface="Lato" panose="020B0604020202020204" charset="0"/>
              <a:cs typeface="Lato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750</Words>
  <Application>Microsoft Office PowerPoint</Application>
  <PresentationFormat>On-screen Show (16:9)</PresentationFormat>
  <Paragraphs>64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AdvTT5ada87cc</vt:lpstr>
      <vt:lpstr>Times New Roman</vt:lpstr>
      <vt:lpstr>Trebuchet MS</vt:lpstr>
      <vt:lpstr>Arial</vt:lpstr>
      <vt:lpstr>Lato Black</vt:lpstr>
      <vt:lpstr>Lato</vt:lpstr>
      <vt:lpstr>TI Template</vt:lpstr>
      <vt:lpstr>TI Template</vt:lpstr>
      <vt:lpstr>Bank of Baroda Hackathon - 2022                       </vt:lpstr>
      <vt:lpstr>Problem Statement: Any activity that needs attention</vt:lpstr>
      <vt:lpstr>User Segment &amp; Pain Points</vt:lpstr>
      <vt:lpstr>Pre-Requisite</vt:lpstr>
      <vt:lpstr>Azure tools or resources</vt:lpstr>
      <vt:lpstr>Any Supporting Functional Documents</vt:lpstr>
      <vt:lpstr>Stabbing Action Detection in ATM Kiosks</vt:lpstr>
      <vt:lpstr>Key Differentiators &amp; Adoption Plan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of Baroda Hackathon - 2022</dc:title>
  <dc:creator>Yogameena B</dc:creator>
  <cp:lastModifiedBy>Yogameena B</cp:lastModifiedBy>
  <cp:revision>41</cp:revision>
  <dcterms:modified xsi:type="dcterms:W3CDTF">2022-11-05T17:58:46Z</dcterms:modified>
</cp:coreProperties>
</file>